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B96A-4FAF-4DBB-8B2D-1E75DED8023E}" type="datetimeFigureOut">
              <a:rPr lang="ar-IQ" smtClean="0"/>
              <a:pPr/>
              <a:t>01/04/1443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0034-F12F-4DD1-8046-C72C178C6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B96A-4FAF-4DBB-8B2D-1E75DED8023E}" type="datetimeFigureOut">
              <a:rPr lang="ar-IQ" smtClean="0"/>
              <a:pPr/>
              <a:t>01/04/1443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0034-F12F-4DD1-8046-C72C178C6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B96A-4FAF-4DBB-8B2D-1E75DED8023E}" type="datetimeFigureOut">
              <a:rPr lang="ar-IQ" smtClean="0"/>
              <a:pPr/>
              <a:t>01/04/1443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0034-F12F-4DD1-8046-C72C178C6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B96A-4FAF-4DBB-8B2D-1E75DED8023E}" type="datetimeFigureOut">
              <a:rPr lang="ar-IQ" smtClean="0"/>
              <a:pPr/>
              <a:t>01/04/1443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0034-F12F-4DD1-8046-C72C178C6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B96A-4FAF-4DBB-8B2D-1E75DED8023E}" type="datetimeFigureOut">
              <a:rPr lang="ar-IQ" smtClean="0"/>
              <a:pPr/>
              <a:t>01/04/1443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0034-F12F-4DD1-8046-C72C178C6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B96A-4FAF-4DBB-8B2D-1E75DED8023E}" type="datetimeFigureOut">
              <a:rPr lang="ar-IQ" smtClean="0"/>
              <a:pPr/>
              <a:t>01/04/1443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0034-F12F-4DD1-8046-C72C178C6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B96A-4FAF-4DBB-8B2D-1E75DED8023E}" type="datetimeFigureOut">
              <a:rPr lang="ar-IQ" smtClean="0"/>
              <a:pPr/>
              <a:t>01/04/1443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0034-F12F-4DD1-8046-C72C178C6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B96A-4FAF-4DBB-8B2D-1E75DED8023E}" type="datetimeFigureOut">
              <a:rPr lang="ar-IQ" smtClean="0"/>
              <a:pPr/>
              <a:t>01/04/1443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0034-F12F-4DD1-8046-C72C178C6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B96A-4FAF-4DBB-8B2D-1E75DED8023E}" type="datetimeFigureOut">
              <a:rPr lang="ar-IQ" smtClean="0"/>
              <a:pPr/>
              <a:t>01/04/1443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0034-F12F-4DD1-8046-C72C178C6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B96A-4FAF-4DBB-8B2D-1E75DED8023E}" type="datetimeFigureOut">
              <a:rPr lang="ar-IQ" smtClean="0"/>
              <a:pPr/>
              <a:t>01/04/1443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0034-F12F-4DD1-8046-C72C178C6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B96A-4FAF-4DBB-8B2D-1E75DED8023E}" type="datetimeFigureOut">
              <a:rPr lang="ar-IQ" smtClean="0"/>
              <a:pPr/>
              <a:t>01/04/1443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0034-F12F-4DD1-8046-C72C178C6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1B96A-4FAF-4DBB-8B2D-1E75DED8023E}" type="datetimeFigureOut">
              <a:rPr lang="ar-IQ" smtClean="0"/>
              <a:pPr/>
              <a:t>01/04/1443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00034-F12F-4DD1-8046-C72C178C6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luid management Archives - Research Outrea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6"/>
            <a:ext cx="9144000" cy="6500834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112146" y="428604"/>
            <a:ext cx="512762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Fluid Therapy </a:t>
            </a:r>
            <a:endParaRPr lang="ar-IQ" sz="6600" b="1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928926" y="5214950"/>
            <a:ext cx="60722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000" b="1" dirty="0" smtClean="0"/>
          </a:p>
          <a:p>
            <a:r>
              <a:rPr lang="en-US" sz="4000" b="1" dirty="0" smtClean="0"/>
              <a:t> </a:t>
            </a:r>
            <a:r>
              <a:rPr lang="en-US" sz="4000" b="1" dirty="0" err="1" smtClean="0"/>
              <a:t>Lec</a:t>
            </a:r>
            <a:r>
              <a:rPr lang="en-US" sz="4000" b="1" dirty="0" smtClean="0"/>
              <a:t>. Dr. </a:t>
            </a:r>
            <a:r>
              <a:rPr lang="en-US" sz="4000" b="1" dirty="0" err="1" smtClean="0"/>
              <a:t>Rafid</a:t>
            </a:r>
            <a:r>
              <a:rPr lang="en-US" sz="4000" b="1" dirty="0" smtClean="0"/>
              <a:t> M. </a:t>
            </a:r>
            <a:r>
              <a:rPr lang="en-US" sz="4000" b="1" dirty="0" err="1" smtClean="0"/>
              <a:t>Naeem</a:t>
            </a:r>
            <a:r>
              <a:rPr lang="en-US" sz="4000" b="1" dirty="0" smtClean="0"/>
              <a:t>, </a:t>
            </a:r>
            <a:endParaRPr lang="ar-IQ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صورة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500834"/>
          </a:xfrm>
        </p:spPr>
        <p:txBody>
          <a:bodyPr/>
          <a:lstStyle/>
          <a:p>
            <a:pPr algn="l" rtl="0"/>
            <a:r>
              <a:rPr lang="en-US" i="1" dirty="0"/>
              <a:t>During anesthesia, most animals are given 5 to 10 </a:t>
            </a:r>
            <a:r>
              <a:rPr lang="en-US" i="1" dirty="0" err="1"/>
              <a:t>mL</a:t>
            </a:r>
            <a:r>
              <a:rPr lang="en-US" i="1" dirty="0"/>
              <a:t>/kg/ hr of isotonic crystalloids intravenously to maintain intravascular volume and pressures</a:t>
            </a:r>
            <a:r>
              <a:rPr lang="en-US" i="1" dirty="0" smtClean="0"/>
              <a:t>.</a:t>
            </a:r>
            <a:r>
              <a:rPr lang="en-US" i="1" dirty="0" smtClean="0"/>
              <a:t>\</a:t>
            </a:r>
            <a:endParaRPr lang="en-US" dirty="0"/>
          </a:p>
          <a:p>
            <a:pPr algn="l" rtl="0"/>
            <a:r>
              <a:rPr lang="en-US" i="1" dirty="0"/>
              <a:t>Animals that have considerable ongoing losses and those that will not be able to drink within a short time require additional fluid therapy. </a:t>
            </a:r>
            <a:endParaRPr lang="en-US" dirty="0"/>
          </a:p>
          <a:p>
            <a:pPr algn="l" rtl="0"/>
            <a:endParaRPr lang="en-US" i="1" dirty="0" smtClean="0"/>
          </a:p>
          <a:p>
            <a:pPr algn="l" rtl="0"/>
            <a:r>
              <a:rPr lang="en-US" i="1" dirty="0" smtClean="0"/>
              <a:t>Continued </a:t>
            </a:r>
            <a:r>
              <a:rPr lang="en-US" i="1" dirty="0"/>
              <a:t>intravenous fluid therapy is especially important in </a:t>
            </a:r>
            <a:r>
              <a:rPr lang="en-US" b="1" i="1" dirty="0"/>
              <a:t>geriatric animals</a:t>
            </a:r>
            <a:r>
              <a:rPr lang="en-US" i="1" dirty="0"/>
              <a:t>, </a:t>
            </a:r>
            <a:r>
              <a:rPr lang="en-US" b="1" i="1" dirty="0"/>
              <a:t>those that have considerable postoperative fluid losses </a:t>
            </a:r>
            <a:r>
              <a:rPr lang="en-US" i="1" dirty="0"/>
              <a:t>and </a:t>
            </a:r>
            <a:r>
              <a:rPr lang="en-US" b="1" i="1" dirty="0"/>
              <a:t>patients that are not </a:t>
            </a:r>
            <a:r>
              <a:rPr lang="en-US" b="1" i="1" dirty="0" err="1"/>
              <a:t>cardiovascularly</a:t>
            </a:r>
            <a:r>
              <a:rPr lang="en-US" b="1" i="1" dirty="0"/>
              <a:t> stable.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34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b="1" dirty="0"/>
              <a:t>FLUID TYPES AND USES</a:t>
            </a:r>
            <a:endParaRPr lang="en-US" dirty="0"/>
          </a:p>
          <a:p>
            <a:pPr algn="l" rtl="0"/>
            <a:r>
              <a:rPr lang="en-US" dirty="0" smtClean="0"/>
              <a:t>The common Fluid </a:t>
            </a:r>
            <a:r>
              <a:rPr lang="en-US" dirty="0"/>
              <a:t>types available for use in the surgical patient include isotonic crystalloids, hypotonic crystalloids, hypertonic </a:t>
            </a:r>
            <a:r>
              <a:rPr lang="en-US" dirty="0" smtClean="0"/>
              <a:t>crystalloids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i="1" dirty="0"/>
              <a:t>Crystalloid solutions contain electrolytes and other solutes </a:t>
            </a:r>
            <a:endParaRPr lang="en-US" i="1" dirty="0" smtClean="0"/>
          </a:p>
          <a:p>
            <a:pPr algn="l" rtl="0"/>
            <a:endParaRPr lang="en-US" dirty="0"/>
          </a:p>
          <a:p>
            <a:pPr algn="l" rtl="0"/>
            <a:r>
              <a:rPr lang="ar-IQ" dirty="0"/>
              <a:t>تحتوي المحاليل البلورية على </a:t>
            </a:r>
            <a:r>
              <a:rPr lang="ar-IQ" dirty="0" err="1"/>
              <a:t>إلكتروليتات</a:t>
            </a:r>
            <a:r>
              <a:rPr lang="ar-IQ" dirty="0"/>
              <a:t> ومواد مذابة أخرى </a:t>
            </a:r>
            <a:endParaRPr lang="en-US" dirty="0"/>
          </a:p>
          <a:p>
            <a:pPr algn="l" rtl="0">
              <a:buNone/>
            </a:pPr>
            <a:r>
              <a:rPr lang="en-US" i="1" dirty="0" smtClean="0"/>
              <a:t>1. Isotonic </a:t>
            </a:r>
            <a:r>
              <a:rPr lang="en-US" i="1" dirty="0"/>
              <a:t>crystalloids, also known as </a:t>
            </a:r>
            <a:r>
              <a:rPr lang="en-US" b="1" i="1" dirty="0"/>
              <a:t>replacement fluids</a:t>
            </a:r>
            <a:r>
              <a:rPr lang="en-US" i="1" dirty="0"/>
              <a:t>, are electrolyte-containing fluids with a composition similar to that of extracellular fluid.</a:t>
            </a:r>
            <a:endParaRPr lang="en-US" dirty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6143668"/>
          </a:xfrm>
        </p:spPr>
        <p:txBody>
          <a:bodyPr>
            <a:normAutofit lnSpcReduction="10000"/>
          </a:bodyPr>
          <a:lstStyle/>
          <a:p>
            <a:pPr lvl="0" algn="l" rtl="0">
              <a:buNone/>
            </a:pPr>
            <a:r>
              <a:rPr lang="en-US" b="1" dirty="0" smtClean="0"/>
              <a:t>1. Isotonic </a:t>
            </a:r>
            <a:r>
              <a:rPr lang="en-US" b="1" dirty="0"/>
              <a:t>Crystalloids</a:t>
            </a:r>
            <a:endParaRPr lang="en-US" dirty="0"/>
          </a:p>
          <a:p>
            <a:pPr algn="l" rtl="0"/>
            <a:r>
              <a:rPr lang="en-US" b="1" i="1" dirty="0"/>
              <a:t>Isotonic crystalloids are the type of fluid most commonly used for </a:t>
            </a:r>
            <a:r>
              <a:rPr lang="en-US" b="1" i="1" dirty="0" err="1"/>
              <a:t>perioperative</a:t>
            </a:r>
            <a:r>
              <a:rPr lang="en-US" b="1" i="1" dirty="0"/>
              <a:t> treatment</a:t>
            </a:r>
            <a:r>
              <a:rPr lang="en-US" i="1" dirty="0"/>
              <a:t>.</a:t>
            </a:r>
            <a:endParaRPr lang="en-US" dirty="0"/>
          </a:p>
          <a:p>
            <a:pPr algn="r"/>
            <a:r>
              <a:rPr lang="ar-IQ" dirty="0" smtClean="0"/>
              <a:t>البلورات </a:t>
            </a:r>
            <a:r>
              <a:rPr lang="ar-IQ" dirty="0"/>
              <a:t>متساوية التوتر هي نوع السائل الأكثر شيوعًا في العلاج قبل الجراحة </a:t>
            </a:r>
            <a:endParaRPr lang="en-US" dirty="0"/>
          </a:p>
          <a:p>
            <a:pPr algn="l" rtl="0"/>
            <a:r>
              <a:rPr lang="en-US" i="1" dirty="0"/>
              <a:t>Infusion of isotonic crystalloid fluids </a:t>
            </a:r>
            <a:r>
              <a:rPr lang="en-US" b="1" i="1" dirty="0"/>
              <a:t>does not significantly change the </a:t>
            </a:r>
            <a:r>
              <a:rPr lang="en-US" b="1" i="1" dirty="0" err="1"/>
              <a:t>osmolarity</a:t>
            </a:r>
            <a:r>
              <a:rPr lang="en-US" i="1" dirty="0"/>
              <a:t> of the vascular or </a:t>
            </a:r>
            <a:r>
              <a:rPr lang="en-US" i="1" dirty="0" err="1"/>
              <a:t>extravascular</a:t>
            </a:r>
            <a:r>
              <a:rPr lang="en-US" i="1" dirty="0"/>
              <a:t> (both interstitial and intracellular) space.</a:t>
            </a:r>
            <a:r>
              <a:rPr lang="en-US" dirty="0"/>
              <a:t> </a:t>
            </a:r>
          </a:p>
          <a:p>
            <a:pPr algn="l" rtl="0"/>
            <a:r>
              <a:rPr lang="en-US" dirty="0"/>
              <a:t>These fluids are typically used to expand the intravascular and interstitial spaces and to maintain hydration. 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Isotonic crystalloids most commonly used contain mixtures of electrolytes, water, ±acid-base components, ±dextrose.</a:t>
            </a:r>
          </a:p>
          <a:p>
            <a:pPr algn="l" rtl="0"/>
            <a:r>
              <a:rPr lang="en-US" dirty="0"/>
              <a:t>Most available isotonic crystalloids, other than 0.9% </a:t>
            </a:r>
            <a:r>
              <a:rPr lang="en-US" dirty="0" err="1"/>
              <a:t>NaCl</a:t>
            </a:r>
            <a:r>
              <a:rPr lang="en-US" dirty="0"/>
              <a:t>, contain a bicarbonate precursor such as lactate, acetate, or </a:t>
            </a:r>
            <a:r>
              <a:rPr lang="en-US" dirty="0" err="1"/>
              <a:t>gluconate</a:t>
            </a:r>
            <a:r>
              <a:rPr lang="en-US" dirty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These </a:t>
            </a:r>
            <a:r>
              <a:rPr lang="en-US" dirty="0"/>
              <a:t>fluids are “extracellular-expanding fluids,” and 75% of the volume infused redistributes to the interstitial space, while only 25% remains in the vascular space</a:t>
            </a:r>
            <a:r>
              <a:rPr lang="ar-IQ" dirty="0"/>
              <a:t>. </a:t>
            </a:r>
            <a:endParaRPr lang="en-US" dirty="0"/>
          </a:p>
          <a:p>
            <a:pPr algn="r"/>
            <a:r>
              <a:rPr lang="ar-IQ" dirty="0"/>
              <a:t>هذه السوائل عبارة عن "سوائل تنتشر خارج الخلية" ، ويتم إعادة توزيع 75٪ من الحجم الذي يتم ضخه في الفراغ </a:t>
            </a:r>
            <a:r>
              <a:rPr lang="ar-IQ" dirty="0" err="1"/>
              <a:t>الخلالي</a:t>
            </a:r>
            <a:r>
              <a:rPr lang="ar-IQ" dirty="0"/>
              <a:t> ، بينما يبقى 25٪ فقط في حيز الأوعية الدموية.</a:t>
            </a:r>
            <a:endParaRPr lang="en-US" dirty="0"/>
          </a:p>
          <a:p>
            <a:pPr algn="l" rtl="0"/>
            <a:r>
              <a:rPr lang="en-US" dirty="0"/>
              <a:t>A typical shock dose is ≈1 blood volume (i.e., 90 </a:t>
            </a:r>
            <a:r>
              <a:rPr lang="en-US" dirty="0" err="1"/>
              <a:t>mL</a:t>
            </a:r>
            <a:r>
              <a:rPr lang="en-US" dirty="0"/>
              <a:t>/kg in the dog and 50 </a:t>
            </a:r>
            <a:r>
              <a:rPr lang="en-US" dirty="0" err="1"/>
              <a:t>mL</a:t>
            </a:r>
            <a:r>
              <a:rPr lang="en-US" dirty="0"/>
              <a:t>/kg in the cat</a:t>
            </a:r>
            <a:r>
              <a:rPr lang="en-US" dirty="0" smtClean="0"/>
              <a:t>).,</a:t>
            </a:r>
            <a:r>
              <a:rPr lang="ar-IQ" dirty="0"/>
              <a:t>. </a:t>
            </a:r>
            <a:endParaRPr lang="en-US" dirty="0"/>
          </a:p>
          <a:p>
            <a:pPr algn="r"/>
            <a:r>
              <a:rPr lang="ar-IQ" dirty="0"/>
              <a:t>جرعة الصدمة النموذجية هي 1 حجم دم (أي 90 مل / كجم في الكلب </a:t>
            </a:r>
            <a:r>
              <a:rPr lang="ar-IQ" dirty="0" err="1"/>
              <a:t>و</a:t>
            </a:r>
            <a:r>
              <a:rPr lang="ar-IQ" dirty="0"/>
              <a:t> 50 مل / كجم في </a:t>
            </a:r>
            <a:r>
              <a:rPr lang="ar-IQ" dirty="0" smtClean="0"/>
              <a:t>القط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621510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Excessive fluid administration should be avoided and can be harmful to the small animal surgical patient. Interstitial fluid gain can lead to interstitial edema, pulmonary edema, and cerebral edema.</a:t>
            </a:r>
          </a:p>
          <a:p>
            <a:pPr algn="l" rtl="0"/>
            <a:r>
              <a:rPr lang="en-US" dirty="0"/>
              <a:t>Animals with recently lacerated or ruptured blood vessels are susceptible to </a:t>
            </a:r>
            <a:r>
              <a:rPr lang="en-US" dirty="0" err="1"/>
              <a:t>rebleeding</a:t>
            </a:r>
            <a:r>
              <a:rPr lang="en-US" dirty="0"/>
              <a:t> following aggressive fluid therapy. In those animals suffering blood loss, hypotension may contribute to cessation of bleeding. </a:t>
            </a:r>
          </a:p>
          <a:p>
            <a:pPr algn="r"/>
            <a:r>
              <a:rPr lang="ar-IQ" dirty="0"/>
              <a:t>الحيوانات التي لديها أوعية دموية تمزق أو تمزق مؤخرًا هي عرضة للنزيف من جديد بعد العلاج بالسوائل </a:t>
            </a:r>
            <a:r>
              <a:rPr lang="ar-IQ" dirty="0" smtClean="0"/>
              <a:t>الكثيرة. </a:t>
            </a:r>
          </a:p>
          <a:p>
            <a:pPr algn="r"/>
            <a:r>
              <a:rPr lang="ar-IQ" dirty="0" smtClean="0"/>
              <a:t>في </a:t>
            </a:r>
            <a:r>
              <a:rPr lang="ar-IQ" dirty="0"/>
              <a:t>الحيوانات التي تعاني من فقدان الدم ، قد يساهم انخفاض ضغط الدم في وقف النزيف</a:t>
            </a:r>
            <a:endParaRPr lang="en-US" dirty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dirty="0"/>
              <a:t>Surgical patients with a </a:t>
            </a:r>
            <a:r>
              <a:rPr lang="en-US" dirty="0" err="1"/>
              <a:t>hypochloremic</a:t>
            </a:r>
            <a:r>
              <a:rPr lang="en-US" dirty="0"/>
              <a:t> metabolic alkalosis will benefit from 0.9% </a:t>
            </a:r>
            <a:r>
              <a:rPr lang="en-US" dirty="0" err="1"/>
              <a:t>NaCl</a:t>
            </a:r>
            <a:r>
              <a:rPr lang="en-US" dirty="0"/>
              <a:t> because this is the highest chloride-containing fluid</a:t>
            </a:r>
            <a:r>
              <a:rPr lang="ar-IQ" dirty="0"/>
              <a:t>. </a:t>
            </a:r>
            <a:r>
              <a:rPr lang="en-US" dirty="0"/>
              <a:t>It will help to normalize blood pH by dilution and by increased chloride, with a subsequent decrease in bicarbonate concentration.</a:t>
            </a:r>
          </a:p>
          <a:p>
            <a:pPr algn="r"/>
            <a:r>
              <a:rPr lang="ar-IQ" dirty="0"/>
              <a:t>سيساعد على تطبيع درجة الحموضة في الدم عن طريق التخفيف وزيادة </a:t>
            </a:r>
            <a:r>
              <a:rPr lang="ar-IQ" dirty="0" err="1"/>
              <a:t>الكلوريد</a:t>
            </a:r>
            <a:r>
              <a:rPr lang="ar-IQ" dirty="0"/>
              <a:t> ، مع انخفاض لاحق في تركيز </a:t>
            </a:r>
            <a:r>
              <a:rPr lang="ar-IQ" dirty="0" err="1"/>
              <a:t>البيكربونات</a:t>
            </a:r>
            <a:r>
              <a:rPr lang="en-US" dirty="0"/>
              <a:t>.</a:t>
            </a:r>
          </a:p>
          <a:p>
            <a:pPr algn="l" rtl="0">
              <a:buNone/>
            </a:pPr>
            <a:r>
              <a:rPr lang="en-US" dirty="0"/>
              <a:t>Surgical animals that are severely </a:t>
            </a:r>
            <a:r>
              <a:rPr lang="en-US" dirty="0" err="1"/>
              <a:t>acidotic</a:t>
            </a:r>
            <a:r>
              <a:rPr lang="en-US" dirty="0"/>
              <a:t> may benefit from a crystalloid that contains a buffer agent such as acetate, </a:t>
            </a:r>
            <a:r>
              <a:rPr lang="en-US" dirty="0" err="1"/>
              <a:t>gluconate</a:t>
            </a:r>
            <a:r>
              <a:rPr lang="en-US" dirty="0"/>
              <a:t>, or lactate (i.e., NOT 0.9% </a:t>
            </a:r>
            <a:r>
              <a:rPr lang="en-US" dirty="0" err="1"/>
              <a:t>NaCl</a:t>
            </a:r>
            <a:r>
              <a:rPr lang="en-US" dirty="0"/>
              <a:t> because this fluid tends to be acidifying).</a:t>
            </a:r>
          </a:p>
          <a:p>
            <a:pPr algn="r"/>
            <a:r>
              <a:rPr lang="ar-IQ" dirty="0"/>
              <a:t>قد تستفيد الحيوانات الجراحية شديدة الحموضة من مادة بلورية تحتوي على عامل منظم مثل </a:t>
            </a:r>
            <a:r>
              <a:rPr lang="ar-IQ" dirty="0" err="1"/>
              <a:t>الأسيتات</a:t>
            </a:r>
            <a:r>
              <a:rPr lang="ar-IQ" dirty="0"/>
              <a:t> أو </a:t>
            </a:r>
            <a:r>
              <a:rPr lang="ar-IQ" dirty="0" err="1"/>
              <a:t>الغلوكونات</a:t>
            </a:r>
            <a:r>
              <a:rPr lang="ar-IQ" dirty="0"/>
              <a:t> أو </a:t>
            </a:r>
            <a:r>
              <a:rPr lang="ar-IQ" dirty="0" err="1"/>
              <a:t>اللاكتات</a:t>
            </a:r>
            <a:r>
              <a:rPr lang="ar-IQ" dirty="0"/>
              <a:t> (أي ليس 0.9٪ </a:t>
            </a:r>
            <a:r>
              <a:rPr lang="ar-IQ" dirty="0" err="1"/>
              <a:t>كلوريد</a:t>
            </a:r>
            <a:r>
              <a:rPr lang="ar-IQ" dirty="0"/>
              <a:t> الصوديوم لأن هذا السائل يميل إلى التحميض</a:t>
            </a:r>
            <a:r>
              <a:rPr lang="ar-IQ" dirty="0" smtClean="0"/>
              <a:t>).</a:t>
            </a:r>
          </a:p>
          <a:p>
            <a:pPr algn="r"/>
            <a:endParaRPr lang="en-US" dirty="0"/>
          </a:p>
          <a:p>
            <a:pPr algn="l" rtl="0">
              <a:buNone/>
            </a:pPr>
            <a:r>
              <a:rPr lang="en-US" dirty="0"/>
              <a:t>Large quantities of acetate can cause </a:t>
            </a:r>
            <a:r>
              <a:rPr lang="en-US" dirty="0" err="1"/>
              <a:t>vasodilation</a:t>
            </a:r>
            <a:r>
              <a:rPr lang="en-US" dirty="0"/>
              <a:t> and a decrease in blood pressure in animals with preexisting </a:t>
            </a:r>
            <a:r>
              <a:rPr lang="en-US" dirty="0" err="1"/>
              <a:t>hypovolemia</a:t>
            </a:r>
            <a:r>
              <a:rPr lang="en-US" dirty="0"/>
              <a:t>.</a:t>
            </a:r>
          </a:p>
          <a:p>
            <a:r>
              <a:rPr lang="ar-IQ" dirty="0"/>
              <a:t>يمكن أن تسبب الكميات الكبيرة من </a:t>
            </a:r>
            <a:r>
              <a:rPr lang="ar-IQ" dirty="0" err="1"/>
              <a:t>الأسيتات</a:t>
            </a:r>
            <a:r>
              <a:rPr lang="ar-IQ" dirty="0"/>
              <a:t> توسع الأوعية وانخفاض ضغط الدم في الحيوانات التي تعاني من نقص حجم الدم الموجود مسبقًا</a:t>
            </a:r>
            <a:r>
              <a:rPr lang="en-US" dirty="0"/>
              <a:t>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70000" lnSpcReduction="20000"/>
          </a:bodyPr>
          <a:lstStyle/>
          <a:p>
            <a:pPr lvl="0" algn="l" rtl="0">
              <a:buNone/>
            </a:pPr>
            <a:r>
              <a:rPr lang="en-US" b="1" dirty="0" smtClean="0"/>
              <a:t>2. Hypotonic </a:t>
            </a:r>
            <a:r>
              <a:rPr lang="en-US" b="1" dirty="0"/>
              <a:t>Solutions</a:t>
            </a:r>
            <a:endParaRPr lang="en-US" dirty="0"/>
          </a:p>
          <a:p>
            <a:pPr algn="l" rtl="0"/>
            <a:r>
              <a:rPr lang="en-US" b="1" dirty="0"/>
              <a:t>Maintenance fluids</a:t>
            </a:r>
            <a:r>
              <a:rPr lang="en-US" dirty="0"/>
              <a:t> are hypotonic and refer to the volume of fluid and quantity of electrolytes that must be consumed on a daily basis to keep the volume of total body water and electrolyte content within the normal range.</a:t>
            </a:r>
          </a:p>
          <a:p>
            <a:pPr rtl="0"/>
            <a:r>
              <a:rPr lang="ar-IQ" dirty="0"/>
              <a:t>سوائل </a:t>
            </a:r>
            <a:r>
              <a:rPr lang="ar-IQ" dirty="0" err="1" smtClean="0"/>
              <a:t>الادامة</a:t>
            </a:r>
            <a:r>
              <a:rPr lang="ar-IQ" dirty="0" smtClean="0"/>
              <a:t> </a:t>
            </a:r>
            <a:r>
              <a:rPr lang="ar-IQ" dirty="0"/>
              <a:t>ناقصة التوتر وتشير إلى حجم السوائل وكمية </a:t>
            </a:r>
            <a:r>
              <a:rPr lang="ar-IQ" dirty="0" err="1"/>
              <a:t>الإلكتروليتات</a:t>
            </a:r>
            <a:r>
              <a:rPr lang="ar-IQ" dirty="0"/>
              <a:t> التي يجب استهلاكها بشكل يومي للحفاظ على الحجم الكلي لمياه الجسم ومحتوى </a:t>
            </a:r>
            <a:r>
              <a:rPr lang="ar-IQ" dirty="0" err="1"/>
              <a:t>الإلكتروليت</a:t>
            </a:r>
            <a:r>
              <a:rPr lang="ar-IQ" dirty="0"/>
              <a:t> ضمن النطاق الطبيعي.</a:t>
            </a:r>
            <a:endParaRPr lang="en-US" dirty="0"/>
          </a:p>
          <a:p>
            <a:pPr algn="l" rtl="0"/>
            <a:r>
              <a:rPr lang="en-US" b="1" i="1" dirty="0"/>
              <a:t>They are especially useful in </a:t>
            </a:r>
            <a:r>
              <a:rPr lang="en-US" b="1" i="1" dirty="0" err="1"/>
              <a:t>perioperative</a:t>
            </a:r>
            <a:r>
              <a:rPr lang="en-US" b="1" i="1" dirty="0"/>
              <a:t> patients that are not eating or drinking but are otherwise stable and do not have ongoing fluid losses beyond those of a normal animal. </a:t>
            </a:r>
            <a:endParaRPr lang="en-US" dirty="0"/>
          </a:p>
          <a:p>
            <a:pPr algn="l" rtl="0"/>
            <a:r>
              <a:rPr lang="ar-IQ" dirty="0"/>
              <a:t> </a:t>
            </a:r>
            <a:endParaRPr lang="en-US" dirty="0"/>
          </a:p>
          <a:p>
            <a:pPr algn="l" rtl="0"/>
            <a:r>
              <a:rPr lang="en-US" b="1" i="1" dirty="0"/>
              <a:t>Maintenance solutions </a:t>
            </a:r>
            <a:r>
              <a:rPr lang="en-US" i="1" dirty="0"/>
              <a:t>include 0.45% sodium chloride, 2.5% dextrose with 0.45% saline, 2.5% dextrose with half-strength lactated Ringer’s solution </a:t>
            </a:r>
            <a:endParaRPr lang="en-US" i="1" dirty="0" smtClean="0"/>
          </a:p>
          <a:p>
            <a:pPr algn="l" rtl="0"/>
            <a:endParaRPr lang="en-US" dirty="0"/>
          </a:p>
          <a:p>
            <a:pPr algn="l" rtl="0"/>
            <a:r>
              <a:rPr lang="en-US" b="1" dirty="0" smtClean="0"/>
              <a:t>Large </a:t>
            </a:r>
            <a:r>
              <a:rPr lang="en-US" b="1" dirty="0"/>
              <a:t>volumes of hypotonic maintenance fluid administration can lead to a rapid decrease in </a:t>
            </a:r>
            <a:r>
              <a:rPr lang="en-US" b="1" dirty="0" err="1"/>
              <a:t>osmolarity</a:t>
            </a:r>
            <a:r>
              <a:rPr lang="en-US" b="1" dirty="0"/>
              <a:t> and subsequent cerebral edema</a:t>
            </a:r>
            <a:r>
              <a:rPr lang="ar-IQ" b="1" dirty="0"/>
              <a:t>.</a:t>
            </a:r>
            <a:endParaRPr lang="en-US" b="1" dirty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286544"/>
          </a:xfrm>
        </p:spPr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r>
              <a:rPr lang="en-US" b="1" smtClean="0"/>
              <a:t>3. Hypertonic </a:t>
            </a:r>
            <a:r>
              <a:rPr lang="en-US" b="1" dirty="0"/>
              <a:t>Solutions</a:t>
            </a:r>
            <a:endParaRPr lang="en-US" dirty="0"/>
          </a:p>
          <a:p>
            <a:pPr algn="l" rtl="0"/>
            <a:r>
              <a:rPr lang="en-US" dirty="0"/>
              <a:t>Hypertonic (7.0% to 7.5%) sodium chloride administration causes a transient osmotic shift of water from the </a:t>
            </a:r>
            <a:r>
              <a:rPr lang="en-US" dirty="0" err="1"/>
              <a:t>extravascular</a:t>
            </a:r>
            <a:r>
              <a:rPr lang="en-US" dirty="0"/>
              <a:t> to the intravascular compartment. Small volumes of ≈4 to 6 </a:t>
            </a:r>
            <a:r>
              <a:rPr lang="en-US" dirty="0" err="1"/>
              <a:t>mL</a:t>
            </a:r>
            <a:r>
              <a:rPr lang="en-US" dirty="0"/>
              <a:t>/kg can be administered over 10 to 20 minutes</a:t>
            </a:r>
            <a:r>
              <a:rPr lang="ar-IQ" dirty="0"/>
              <a:t>.</a:t>
            </a:r>
            <a:endParaRPr lang="en-US" dirty="0"/>
          </a:p>
          <a:p>
            <a:pPr algn="l" rtl="0"/>
            <a:r>
              <a:rPr lang="ar-IQ" dirty="0"/>
              <a:t>يؤدي تناول </a:t>
            </a:r>
            <a:r>
              <a:rPr lang="ar-IQ" dirty="0" err="1"/>
              <a:t>كلوريد</a:t>
            </a:r>
            <a:r>
              <a:rPr lang="ar-IQ" dirty="0"/>
              <a:t> الصوديوم مفرط التوتر (7.0٪ إلى 7.5٪) إلى تحول </a:t>
            </a:r>
            <a:r>
              <a:rPr lang="ar-IQ" dirty="0" err="1"/>
              <a:t>تناضحي</a:t>
            </a:r>
            <a:r>
              <a:rPr lang="ar-IQ" dirty="0"/>
              <a:t> عابر للماء من خارج الأوعية الدموية إلى الحيز داخل الأوعية. يمكن إعطاء كميات صغيرة من 4 إلى 6 مل / كجم خلال 10 إلى 20 دقيقة.</a:t>
            </a:r>
            <a:endParaRPr lang="en-US" dirty="0"/>
          </a:p>
          <a:p>
            <a:pPr algn="l" rtl="0"/>
            <a:r>
              <a:rPr lang="en-US" i="1" dirty="0" smtClean="0"/>
              <a:t>Hypertonic </a:t>
            </a:r>
            <a:r>
              <a:rPr lang="en-US" i="1" dirty="0"/>
              <a:t>saline is especially useful for the treatment of head trauma or cardiovascular shock in animals &gt;30 kg that require large amounts of fluid for resuscitation e.g., patients with gastric dilatation-</a:t>
            </a:r>
            <a:r>
              <a:rPr lang="en-US" i="1" dirty="0" err="1"/>
              <a:t>volvulus</a:t>
            </a:r>
            <a:r>
              <a:rPr lang="en-US" i="1" dirty="0"/>
              <a:t>.</a:t>
            </a:r>
            <a:endParaRPr lang="en-US" dirty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14290"/>
            <a:ext cx="8543956" cy="642942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Because of the osmotic </a:t>
            </a:r>
            <a:r>
              <a:rPr lang="en-US" dirty="0" err="1"/>
              <a:t>diuresis</a:t>
            </a:r>
            <a:r>
              <a:rPr lang="en-US" dirty="0"/>
              <a:t> and rapid redistribution of sodium </a:t>
            </a:r>
            <a:r>
              <a:rPr lang="en-US" dirty="0" err="1"/>
              <a:t>cations</a:t>
            </a:r>
            <a:r>
              <a:rPr lang="en-US" dirty="0"/>
              <a:t> that ensue following administration of hypertonic saline, the intravascular volume expansion is transient (&lt;30 minutes) therefore additional fluid therapy must be used to maintain intravascular volume and prevent dehydration. </a:t>
            </a:r>
          </a:p>
          <a:p>
            <a:r>
              <a:rPr lang="ar-IQ" dirty="0"/>
              <a:t>بسبب إدرار البول </a:t>
            </a:r>
            <a:r>
              <a:rPr lang="ar-IQ" dirty="0" err="1"/>
              <a:t>التناضحي</a:t>
            </a:r>
            <a:r>
              <a:rPr lang="ar-IQ" dirty="0"/>
              <a:t> وإعادة التوزيع السريع </a:t>
            </a:r>
            <a:r>
              <a:rPr lang="ar-IQ" dirty="0" err="1"/>
              <a:t>لكاتيونات</a:t>
            </a:r>
            <a:r>
              <a:rPr lang="ar-IQ" dirty="0"/>
              <a:t> الصوديوم التي تنتج بعد إعطاء المحلول الملحي مفرط التوتر ، يكون توسع الحجم داخل الأوعية عابرًا (أقل من 30 دقيقة) ، ويجب استخدام علاج سوائل إضافي للحفاظ على الحجم داخل الأوعية ومنع </a:t>
            </a:r>
            <a:r>
              <a:rPr lang="ar-IQ" dirty="0" smtClean="0"/>
              <a:t>الجفاف</a:t>
            </a:r>
            <a:endParaRPr lang="ar-IQ" dirty="0" smtClean="0"/>
          </a:p>
          <a:p>
            <a:pPr algn="l" rtl="0"/>
            <a:r>
              <a:rPr lang="en-US" dirty="0" smtClean="0"/>
              <a:t>25</a:t>
            </a:r>
            <a:r>
              <a:rPr lang="en-US" dirty="0"/>
              <a:t>% </a:t>
            </a:r>
            <a:r>
              <a:rPr lang="en-US" dirty="0" err="1"/>
              <a:t>mannitol</a:t>
            </a:r>
            <a:r>
              <a:rPr lang="en-US" dirty="0"/>
              <a:t> could also be used as a hypertonic fluid.</a:t>
            </a:r>
          </a:p>
          <a:p>
            <a:endParaRPr lang="en-US" dirty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285784" y="214290"/>
            <a:ext cx="9144064" cy="2357454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dirty="0" smtClean="0"/>
              <a:t>    In </a:t>
            </a:r>
            <a:r>
              <a:rPr lang="en-US" dirty="0" smtClean="0"/>
              <a:t>the nineteenth century. </a:t>
            </a:r>
            <a:r>
              <a:rPr lang="en-US" dirty="0" smtClean="0"/>
              <a:t>Only severely </a:t>
            </a:r>
            <a:r>
              <a:rPr lang="en-US" dirty="0" smtClean="0"/>
              <a:t>ill patients received intravenous fluids and </a:t>
            </a:r>
            <a:r>
              <a:rPr lang="en-US" dirty="0" err="1" smtClean="0"/>
              <a:t>proctoclysis</a:t>
            </a:r>
            <a:r>
              <a:rPr lang="en-US" dirty="0" smtClean="0"/>
              <a:t> (rectal administration of fluid), while less critical patients were given subcutaneous and </a:t>
            </a:r>
            <a:r>
              <a:rPr lang="en-US" dirty="0" err="1" smtClean="0"/>
              <a:t>intraperitoneal</a:t>
            </a:r>
            <a:r>
              <a:rPr lang="en-US" dirty="0" smtClean="0"/>
              <a:t> fluid </a:t>
            </a:r>
            <a:r>
              <a:rPr lang="en-US" dirty="0" smtClean="0"/>
              <a:t>therapy</a:t>
            </a:r>
          </a:p>
          <a:p>
            <a:pPr algn="l" rtl="0">
              <a:buNone/>
            </a:pPr>
            <a:r>
              <a:rPr lang="en-US" dirty="0" smtClean="0"/>
              <a:t>.</a:t>
            </a:r>
          </a:p>
          <a:p>
            <a:pPr algn="l" rtl="0"/>
            <a:endParaRPr lang="ar-IQ" dirty="0"/>
          </a:p>
        </p:txBody>
      </p:sp>
      <p:pic>
        <p:nvPicPr>
          <p:cNvPr id="19458" name="Picture 2" descr="Rectal Rehydration — REAL First Aid"/>
          <p:cNvPicPr>
            <a:picLocks noChangeAspect="1" noChangeArrowheads="1"/>
          </p:cNvPicPr>
          <p:nvPr/>
        </p:nvPicPr>
        <p:blipFill>
          <a:blip r:embed="rId2"/>
          <a:srcRect l="13793" t="7022" r="17240" b="15732"/>
          <a:stretch>
            <a:fillRect/>
          </a:stretch>
        </p:blipFill>
        <p:spPr bwMode="auto">
          <a:xfrm>
            <a:off x="5929322" y="2357430"/>
            <a:ext cx="2721106" cy="2993217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428596" y="5500702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 smtClean="0"/>
              <a:t>In both veterinary and human intravenous fluid therapy are remarkable</a:t>
            </a:r>
            <a:endParaRPr lang="ar-IQ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72272"/>
          </a:xfrm>
        </p:spPr>
        <p:txBody>
          <a:bodyPr/>
          <a:lstStyle/>
          <a:p>
            <a:pPr algn="l" rtl="0"/>
            <a:r>
              <a:rPr lang="en-US" dirty="0" err="1" smtClean="0"/>
              <a:t>Perioperative</a:t>
            </a:r>
            <a:r>
              <a:rPr lang="en-US" dirty="0" smtClean="0"/>
              <a:t> patients often are not drinking or eating. The animal continues to make urine, saliva, and gastrointestinal secretions, and to lose fluid via respiratory evaporation.</a:t>
            </a:r>
          </a:p>
          <a:p>
            <a:pPr>
              <a:buNone/>
            </a:pPr>
            <a:r>
              <a:rPr lang="ar-IQ" dirty="0" smtClean="0"/>
              <a:t>غالبًا ما لا يشرب المرضى المحيطون بالجراحة أو يأكلون. يستمر الحيوان في إفراز البول واللعاب والإفرازات المعدية المعوية ويفقد السوائل عن طريق التبخر التنفسي.</a:t>
            </a:r>
          </a:p>
          <a:p>
            <a:pPr algn="l" rtl="0">
              <a:buNone/>
            </a:pPr>
            <a:r>
              <a:rPr lang="en-US" dirty="0" smtClean="0"/>
              <a:t>During times of illness or following surgery, both increased fluid losses and decreased intake may lead to dehydration. </a:t>
            </a:r>
          </a:p>
          <a:p>
            <a:pPr>
              <a:buNone/>
            </a:pPr>
            <a:r>
              <a:rPr lang="ar-IQ" dirty="0" smtClean="0"/>
              <a:t>خلال أوقات المرض أو بعد الجراحة ، قد يؤدي كل من زيادة فقد السوائل وانخفاض تناول الطعام إلى الجفاف.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Dehydration</a:t>
            </a:r>
            <a:r>
              <a:rPr lang="en-US" dirty="0"/>
              <a:t>, also known as </a:t>
            </a:r>
            <a:r>
              <a:rPr lang="en-US" dirty="0" err="1"/>
              <a:t>hypohydration</a:t>
            </a:r>
            <a:r>
              <a:rPr lang="en-US" dirty="0"/>
              <a:t>, is defined as loss of bodily fluids and can cause changes in all fluid departments, depending on the type of fluid lost</a:t>
            </a:r>
            <a:r>
              <a:rPr lang="ar-IQ" dirty="0"/>
              <a:t>.</a:t>
            </a:r>
            <a:endParaRPr lang="en-US" dirty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i="1" dirty="0"/>
              <a:t>Abnormal fluid losses commonly occur via </a:t>
            </a:r>
            <a:r>
              <a:rPr lang="en-US" i="1" dirty="0"/>
              <a:t>urinary (e.g., </a:t>
            </a:r>
            <a:r>
              <a:rPr lang="en-US" i="1" dirty="0" err="1"/>
              <a:t>polyuria</a:t>
            </a:r>
            <a:r>
              <a:rPr lang="en-US" i="1" dirty="0"/>
              <a:t>) and gastrointestinal (e.g., diarrhea and vomiting) losses, although skin (e.g., </a:t>
            </a:r>
            <a:r>
              <a:rPr lang="en-US" i="1" dirty="0" smtClean="0"/>
              <a:t>burns) </a:t>
            </a:r>
            <a:r>
              <a:rPr lang="en-US" i="1" dirty="0" err="1" smtClean="0"/>
              <a:t>ec</a:t>
            </a:r>
            <a:r>
              <a:rPr lang="en-US" i="1" dirty="0" smtClean="0"/>
              <a:t>.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911873"/>
          </a:xfrm>
        </p:spPr>
        <p:txBody>
          <a:bodyPr/>
          <a:lstStyle/>
          <a:p>
            <a:pPr algn="l" rtl="0"/>
            <a:r>
              <a:rPr lang="en-US" dirty="0"/>
              <a:t>Isotonic replacement fluids should be administered according to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</a:t>
            </a:r>
            <a:r>
              <a:rPr lang="en-US" dirty="0"/>
              <a:t>. the patient’s </a:t>
            </a:r>
            <a:r>
              <a:rPr lang="en-US" dirty="0" smtClean="0"/>
              <a:t>estimated dehydration (replacement </a:t>
            </a:r>
            <a:r>
              <a:rPr lang="en-US" dirty="0"/>
              <a:t>need),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b</a:t>
            </a:r>
            <a:r>
              <a:rPr lang="en-US" dirty="0"/>
              <a:t>. maintenance needs, and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</a:t>
            </a:r>
            <a:r>
              <a:rPr lang="en-US" dirty="0"/>
              <a:t>. anticipated ongoing losses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/>
          </a:p>
          <a:p>
            <a:pPr algn="l" rtl="0">
              <a:buNone/>
            </a:pPr>
            <a:r>
              <a:rPr lang="en-US" dirty="0" smtClean="0"/>
              <a:t> </a:t>
            </a:r>
            <a:endParaRPr lang="en-US" dirty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5786454"/>
            <a:ext cx="8858280" cy="839775"/>
          </a:xfrm>
        </p:spPr>
        <p:txBody>
          <a:bodyPr>
            <a:normAutofit fontScale="92500" lnSpcReduction="20000"/>
          </a:bodyPr>
          <a:lstStyle/>
          <a:p>
            <a:pPr algn="ctr" rtl="0">
              <a:buNone/>
            </a:pPr>
            <a:r>
              <a:rPr lang="en-US" dirty="0" smtClean="0"/>
              <a:t>Physical examination findings in animals with evidence of dehydration can be found </a:t>
            </a:r>
            <a:r>
              <a:rPr lang="en-US" dirty="0" smtClean="0"/>
              <a:t>in this </a:t>
            </a:r>
            <a:r>
              <a:rPr lang="en-US" dirty="0" smtClean="0"/>
              <a:t>Table </a:t>
            </a:r>
          </a:p>
          <a:p>
            <a:pPr algn="l" rtl="0">
              <a:buNone/>
            </a:pPr>
            <a:endParaRPr lang="ar-IQ" dirty="0"/>
          </a:p>
        </p:txBody>
      </p:sp>
      <p:pic>
        <p:nvPicPr>
          <p:cNvPr id="5" name="صورة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0"/>
            <a:ext cx="9001156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192882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in </a:t>
            </a:r>
            <a:r>
              <a:rPr lang="en-US" dirty="0"/>
              <a:t>animals with 5% to 8% dehydration) use the following formula:</a:t>
            </a:r>
          </a:p>
          <a:p>
            <a:pPr algn="l" rtl="0">
              <a:buNone/>
            </a:pPr>
            <a:endParaRPr lang="ar-IQ" dirty="0"/>
          </a:p>
        </p:txBody>
      </p:sp>
      <p:pic>
        <p:nvPicPr>
          <p:cNvPr id="5" name="صورة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3116"/>
            <a:ext cx="885828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8596" y="5657671"/>
            <a:ext cx="8001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Ongoing losses include those caused by vomiting, diarrhea,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polyuria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open wounds or burns, fever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third-spacing,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or blood loss.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 algn="l" rtl="0"/>
            <a:r>
              <a:rPr lang="en-US" sz="4800" i="1" dirty="0"/>
              <a:t>Maintenance fluid rates are estimated at 2 to 4 </a:t>
            </a:r>
            <a:r>
              <a:rPr lang="en-US" sz="4800" i="1" dirty="0" err="1"/>
              <a:t>mL</a:t>
            </a:r>
            <a:r>
              <a:rPr lang="en-US" sz="4800" i="1" dirty="0"/>
              <a:t>/kg/hr, with larger or overweight animals using the lower end of the range and smaller or thin patients the upper end</a:t>
            </a:r>
            <a:r>
              <a:rPr lang="en-US" sz="4800" dirty="0"/>
              <a:t>. More exact requirements can be found in Tables</a:t>
            </a:r>
            <a:br>
              <a:rPr lang="en-US" sz="4800" dirty="0"/>
            </a:br>
            <a:endParaRPr lang="ar-IQ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صورة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7" cy="63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1303</Words>
  <Application>Microsoft Office PowerPoint</Application>
  <PresentationFormat>عرض على الشاشة (3:4)‏</PresentationFormat>
  <Paragraphs>73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therapy</dc:title>
  <dc:creator>dell</dc:creator>
  <cp:lastModifiedBy>dell</cp:lastModifiedBy>
  <cp:revision>38</cp:revision>
  <dcterms:created xsi:type="dcterms:W3CDTF">2021-06-05T13:18:08Z</dcterms:created>
  <dcterms:modified xsi:type="dcterms:W3CDTF">2021-11-06T22:00:46Z</dcterms:modified>
</cp:coreProperties>
</file>